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3" r:id="rId5"/>
  </p:sldMasterIdLst>
  <p:notesMasterIdLst>
    <p:notesMasterId r:id="rId22"/>
  </p:notesMasterIdLst>
  <p:handoutMasterIdLst>
    <p:handoutMasterId r:id="rId23"/>
  </p:handoutMasterIdLst>
  <p:sldIdLst>
    <p:sldId id="342" r:id="rId6"/>
    <p:sldId id="343" r:id="rId7"/>
    <p:sldId id="344" r:id="rId8"/>
    <p:sldId id="345" r:id="rId9"/>
    <p:sldId id="346" r:id="rId10"/>
    <p:sldId id="347" r:id="rId11"/>
    <p:sldId id="256" r:id="rId12"/>
    <p:sldId id="258" r:id="rId13"/>
    <p:sldId id="340" r:id="rId14"/>
    <p:sldId id="302" r:id="rId15"/>
    <p:sldId id="303" r:id="rId16"/>
    <p:sldId id="335" r:id="rId17"/>
    <p:sldId id="336" r:id="rId18"/>
    <p:sldId id="288" r:id="rId19"/>
    <p:sldId id="357" r:id="rId20"/>
    <p:sldId id="350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5"/>
    <a:srgbClr val="0072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8"/>
    <p:restoredTop sz="86364"/>
  </p:normalViewPr>
  <p:slideViewPr>
    <p:cSldViewPr snapToGrid="0" snapToObjects="1">
      <p:cViewPr varScale="1">
        <p:scale>
          <a:sx n="99" d="100"/>
          <a:sy n="99" d="100"/>
        </p:scale>
        <p:origin x="23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EE75F0A-F23D-8043-B88A-B86C338B9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CC823E-B978-6A4A-8B77-011E2E173F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C6972-F172-C34C-8226-38340F401F18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A16E33D-2CD0-2046-8341-C03A61B165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964909-66C2-FD40-8EC2-4A5F01256C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4DBC1-6B16-164E-B43E-96F0FC6E7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027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C14CD-72AF-D145-B720-093A009DC8A2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1DDB7-02D9-F243-A1A8-D86F24A835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573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1DDB7-02D9-F243-A1A8-D86F24A8352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574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2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Les titres - DIAPO D’ENTREE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nn-NO" sz="1200" b="0" i="0" u="sng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Champ disciplinaire :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nn-NO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ARIAL - Regular - 30 pt - #002855 5 </a:t>
            </a:r>
            <a:r>
              <a:rPr lang="nn-NO" sz="900" b="0" i="0" u="none" strike="noStrike" baseline="0" dirty="0">
                <a:solidFill>
                  <a:srgbClr val="4F4F4F"/>
                </a:solidFill>
                <a:latin typeface="Arial" panose="020B0604020202020204" pitchFamily="34" charset="0"/>
              </a:rPr>
              <a:t>(</a:t>
            </a:r>
            <a:r>
              <a:rPr lang="nn-NO" sz="900" b="1" i="0" u="none" strike="noStrike" baseline="0" dirty="0">
                <a:solidFill>
                  <a:srgbClr val="4F4F4F"/>
                </a:solidFill>
                <a:latin typeface="Arial-Bold"/>
              </a:rPr>
              <a:t>Code RVB : </a:t>
            </a:r>
            <a:r>
              <a:rPr lang="nn-NO" sz="900" b="0" i="0" u="none" strike="noStrike" baseline="0" dirty="0">
                <a:solidFill>
                  <a:srgbClr val="4F4F4F"/>
                </a:solidFill>
                <a:latin typeface="Arial" panose="020B0604020202020204" pitchFamily="34" charset="0"/>
              </a:rPr>
              <a:t>Rouge : 0 Vert : 40 Bleu : 85</a:t>
            </a:r>
            <a:r>
              <a:rPr lang="nn-NO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sng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Titre de l’activité (vidéo) :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fr-FR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ARIAL - BOLD - 30 pt - #002855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sng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Objectif apprentissage :</a:t>
            </a:r>
          </a:p>
          <a:p>
            <a:pPr algn="l"/>
            <a:r>
              <a:rPr lang="fr-FR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ARIAL - Italic - 24 pt - #002855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1DDB7-02D9-F243-A1A8-D86F24A8352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446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Les titres - DIAPO D’ENTREE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n-NO" sz="1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Champ disciplinaire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n-NO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ARIAL - Regular - 30 pt - #002855 5 </a:t>
            </a:r>
            <a:r>
              <a:rPr kumimoji="0" lang="nn-NO" sz="900" b="0" i="0" u="none" strike="noStrike" kern="1200" cap="none" spc="0" normalizeH="0" baseline="0" noProof="0" dirty="0">
                <a:ln>
                  <a:noFill/>
                </a:ln>
                <a:solidFill>
                  <a:srgbClr val="4F4F4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</a:t>
            </a:r>
            <a:r>
              <a:rPr kumimoji="0" lang="nn-NO" sz="900" b="1" i="0" u="none" strike="noStrike" kern="1200" cap="none" spc="0" normalizeH="0" baseline="0" noProof="0" dirty="0">
                <a:ln>
                  <a:noFill/>
                </a:ln>
                <a:solidFill>
                  <a:srgbClr val="4F4F4F"/>
                </a:solidFill>
                <a:effectLst/>
                <a:uLnTx/>
                <a:uFillTx/>
                <a:latin typeface="Arial-Bold"/>
                <a:ea typeface="+mn-ea"/>
                <a:cs typeface="+mn-cs"/>
              </a:rPr>
              <a:t>Code RVB : </a:t>
            </a:r>
            <a:r>
              <a:rPr kumimoji="0" lang="nn-NO" sz="900" b="0" i="0" u="none" strike="noStrike" kern="1200" cap="none" spc="0" normalizeH="0" baseline="0" noProof="0" dirty="0">
                <a:ln>
                  <a:noFill/>
                </a:ln>
                <a:solidFill>
                  <a:srgbClr val="4F4F4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Rouge : 0 Vert : 40 Bleu : 85</a:t>
            </a:r>
            <a:r>
              <a:rPr kumimoji="0" lang="nn-NO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Titre de l’activité (vidéo)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ARIAL - BOLD - 30 pt - #002855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Objectif apprentissage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ARIAL - Italic - 24 pt - #002855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1DDB7-02D9-F243-A1A8-D86F24A8352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455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1DDB7-02D9-F243-A1A8-D86F24A8352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2232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Présentation du contenu : Diapo à dupliquer autant de fois que nécessaire !!!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1DDB7-02D9-F243-A1A8-D86F24A83525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285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Les titres - DIAPO DE FIN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ARIAL - BOLD - 36 pt - #002855 </a:t>
            </a:r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nn-NO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 RVB : </a:t>
            </a:r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Rouge : 0 Vert : 40 Bleu : 85)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- Prénom NOM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ARIAL - REGULAR - 30 pt #002855 </a:t>
            </a:r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nn-NO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 RVB : </a:t>
            </a:r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Rouge : 0 Vert : 40 Bleu : 85)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IUT nom de l’IUT.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Penser à mettre l’image pour la licence.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1DDB7-02D9-F243-A1A8-D86F24A83525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9152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Les titres - DIAPO DE FIN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ARIAL - BOLD - 36 pt - #002855 </a:t>
            </a:r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nn-NO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 RVB : </a:t>
            </a:r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Rouge : 0 Vert : 40 Bleu : 85)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- Prénom NOM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ARIAL - REGULAR - 30 pt #002855 </a:t>
            </a:r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nn-NO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 RVB : </a:t>
            </a:r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Rouge : 0 Vert : 40 Bleu : 85)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IUT nom de l’IUT.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Penser à mettre l’image pour la licence.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1DDB7-02D9-F243-A1A8-D86F24A83525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758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2 - Titre de la capsule vidéo">
    <p:bg>
      <p:bgPr>
        <a:blipFill dpi="0" rotWithShape="1">
          <a:blip r:embed="rId2">
            <a:alphaModFix amt="50000"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dessin, signe&#10;&#10;Description générée automatiquement">
            <a:extLst>
              <a:ext uri="{FF2B5EF4-FFF2-40B4-BE49-F238E27FC236}">
                <a16:creationId xmlns:a16="http://schemas.microsoft.com/office/drawing/2014/main" id="{1C1DEAA3-53F5-EB46-9773-29FF876388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328" b="13902"/>
          <a:stretch/>
        </p:blipFill>
        <p:spPr>
          <a:xfrm>
            <a:off x="4629654" y="601989"/>
            <a:ext cx="2932681" cy="962969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9525895-94F9-914B-A283-FD8F32FD49E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2611822"/>
            <a:ext cx="12192000" cy="400655"/>
          </a:xfrm>
        </p:spPr>
        <p:txBody>
          <a:bodyPr/>
          <a:lstStyle>
            <a:lvl1pPr algn="ctr"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 dirty="0"/>
              <a:t>Discipline à écrire ici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678DC7A-E37B-834A-8641-48B88910EEB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-4" y="3179326"/>
            <a:ext cx="12191999" cy="663571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fr-FR" dirty="0"/>
              <a:t>TITRE DE LA CAPSULE VIDÉO À ÉCRIRE ICI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D66CF10D-1EBE-554F-9911-9C0FB3396F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009746"/>
            <a:ext cx="12192000" cy="693738"/>
          </a:xfrm>
        </p:spPr>
        <p:txBody>
          <a:bodyPr>
            <a:normAutofit/>
          </a:bodyPr>
          <a:lstStyle>
            <a:lvl1pPr algn="ctr">
              <a:defRPr sz="3200" i="1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Objectif d’acquis d’apprentissage</a:t>
            </a:r>
          </a:p>
        </p:txBody>
      </p:sp>
    </p:spTree>
    <p:extLst>
      <p:ext uri="{BB962C8B-B14F-4D97-AF65-F5344CB8AC3E}">
        <p14:creationId xmlns:p14="http://schemas.microsoft.com/office/powerpoint/2010/main" val="3876505672"/>
      </p:ext>
    </p:extLst>
  </p:cSld>
  <p:clrMapOvr>
    <a:masterClrMapping/>
  </p:clrMapOvr>
  <p:transition spd="slow" advTm="4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E438C8-748B-47FA-AE90-3F33D08EC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179220-A024-4E8C-AEA6-F3599AC3C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F29FC3-26D7-45D1-8B4D-B6FC88E06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E2F40B-530C-4C36-BF77-4BEB55D03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E79FBA-B232-4462-B68D-7E153F53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3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BA9FC-4856-4FC2-B1C1-A3E0689B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2B1800-AF72-4CBC-8D0B-6AB18A2B8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6057F4-7DC5-4638-A1B7-F6B635572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BF11D3-158F-46C0-8DA1-C49E772D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8270AB-59CA-4651-9B97-1E9A6F67F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406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AB7AEE-8BED-427D-84C8-F3C6CD6ED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F57456-C30E-401B-B597-8E8CA64D8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FD87A8-8400-41B1-9087-09D21E4D1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C3D6C6-671B-41AB-9581-18AC23A94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FC3673-B033-4A09-9C1E-EC90AF87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293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2E13FA-885F-4D8A-A77B-00769EE22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587ED3-ED4E-4EDD-A127-34FB0A928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95DB37-D83E-4F44-99CA-E05A8F94C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DE6DAA-112A-4491-9370-085423087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7FC5C8-855D-4085-9BC4-2CD038A58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358B10-927E-40B2-94CC-1CF0F9016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172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1FE0BE-0E23-4CBF-A574-7A1913AE8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68F6CC-B703-4F73-9132-828EC14EA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B4B502-2DF2-4FF5-B1AF-FA3A9DC81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6AAD28-2AFE-46A5-BD54-0E64B2EB2B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319E976-2B10-4154-91FD-F0830C86D6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9383E06-FF58-4A4C-95A9-99275AD3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61F13C6-BA8C-4963-B9C4-C21A6386D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E4CBF5-3A87-40CC-8A39-413BFED0D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407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64F185-BA1F-49AE-8B69-01E693987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A8524A1-827B-4E67-82C0-695D5A66E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81336F-E035-4FA0-84BB-B2DB8E0E0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1E65EB1-EEB7-4FF0-B136-D73BA80CB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863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B171427-6E18-4E54-A42D-4A6CB357E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ABEE331-69D1-4BC8-B19D-AFA7CCEE7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D07335-5D84-47AE-9884-D9992424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3748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EB13A3-B0A4-4F54-BCC0-3FB7045A0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C66E04-AC04-4ACE-832C-8A5CC5960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A72544-81FB-441E-A8E4-99D268AF6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F59C46-8AB4-4802-8E33-49E2AD70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50A46B5-7303-47BE-AD68-BD11D9146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88EB51-6F0C-4AAF-95EC-596EE4C0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1878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52EA5B-654E-4266-B506-0F8C587F9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3832DE-646C-4F1F-A4F8-BF5356DF4A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DB24EE-63C2-41DA-96FA-6F189EFCF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F8454E-944F-422B-8E27-B14B7C901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B3C236-DC15-497C-B56E-8CF1FF17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088969-EEBD-46C6-81AE-41F80732A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829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958C3B-DE8A-49BC-AC34-313E2F263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B80B9E0-BC74-4C92-AC58-970E952BB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B6F785-C193-452F-8CFC-95E3941F2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4F4702-E306-443D-91E7-B228B1856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63E7F4-76D3-4058-9A4E-6A258E776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590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1 - objectifs pédagogique de la caps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711200" y="1436914"/>
            <a:ext cx="10769600" cy="4297966"/>
          </a:xfrm>
        </p:spPr>
        <p:txBody>
          <a:bodyPr/>
          <a:lstStyle>
            <a:lvl1pPr marL="342900" indent="-342900" algn="l">
              <a:buFont typeface="Wingdings" pitchFamily="2" charset="2"/>
              <a:buChar char="ü"/>
              <a:defRPr>
                <a:solidFill>
                  <a:schemeClr val="tx2"/>
                </a:solidFill>
              </a:defRPr>
            </a:lvl1pPr>
            <a:lvl2pPr marL="457200" indent="0" algn="l"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2pPr>
            <a:lvl3pPr marL="914400" indent="0" algn="l"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3pPr>
            <a:lvl4pPr marL="1371600" indent="0" algn="l"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4pPr>
            <a:lvl5pPr marL="1828800" indent="0" algn="l"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 dirty="0"/>
              <a:t>Cliquer pour modifier les styles du texte du masque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2D33766-BF19-4AFF-9915-DE5678DB12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23" y="6414896"/>
            <a:ext cx="953941" cy="350275"/>
          </a:xfrm>
          <a:prstGeom prst="rect">
            <a:avLst/>
          </a:prstGeom>
        </p:spPr>
      </p:pic>
      <p:sp>
        <p:nvSpPr>
          <p:cNvPr id="9" name="Espace réservé du texte 17">
            <a:extLst>
              <a:ext uri="{FF2B5EF4-FFF2-40B4-BE49-F238E27FC236}">
                <a16:creationId xmlns:a16="http://schemas.microsoft.com/office/drawing/2014/main" id="{A79428D0-6890-6B45-84CE-A5ABCBA1C5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0000" y="991016"/>
            <a:ext cx="10409646" cy="43301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C00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400" dirty="0">
              <a:solidFill>
                <a:srgbClr val="C00000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E1CE731-0A27-8D4E-BB0D-47A97BB9B98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06"/>
            <a:ext cx="7112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4301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9332096-291F-43D8-B33E-0B0E9AD435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BE0DA56-65D7-4F16-9224-99E1B8F33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12FC9F-1A85-4CB3-A49A-D00ADBC2F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BF1DF8-1DE0-485B-AB4B-DE2D340D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2A9657-7C08-4031-8E40-3E36371C7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82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2 -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711200" y="1436914"/>
            <a:ext cx="10769600" cy="429796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 dirty="0"/>
              <a:t>Cliquer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15CEDA05-E5DF-4D4C-8C2C-C05A25FF64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1200" y="1003895"/>
            <a:ext cx="10409646" cy="433019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pPr lvl="0"/>
            <a:r>
              <a:rPr lang="fr-FR" dirty="0"/>
              <a:t>Titre de la partie à écrire ici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522EBFF-72F9-4AF6-9726-6757540459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23" y="6414896"/>
            <a:ext cx="953941" cy="35027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8B72490-13C7-7043-8224-7E1771BE95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06"/>
            <a:ext cx="7112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7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3 - contenu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1202" y="1029796"/>
            <a:ext cx="10769598" cy="473121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76318EB-F866-7648-A3A8-BFD88EDCB5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23" y="6414896"/>
            <a:ext cx="953941" cy="35027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C4803D3-C8DA-0146-B77E-07C800FD0A7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06"/>
            <a:ext cx="7112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1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4 - Vidéo (webcam ou cap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e l'élément multimédia 7">
            <a:extLst>
              <a:ext uri="{FF2B5EF4-FFF2-40B4-BE49-F238E27FC236}">
                <a16:creationId xmlns:a16="http://schemas.microsoft.com/office/drawing/2014/main" id="{FD584788-66E3-664A-A2B2-F2BACC058688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720000" y="0"/>
            <a:ext cx="11472000" cy="685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 dirty="0"/>
              <a:t> 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36F7D8E-B7DC-4839-805E-6B835206FE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23" y="6414896"/>
            <a:ext cx="953941" cy="350275"/>
          </a:xfrm>
          <a:prstGeom prst="rect">
            <a:avLst/>
          </a:prstGeom>
        </p:spPr>
      </p:pic>
      <p:sp>
        <p:nvSpPr>
          <p:cNvPr id="10" name="Espace réservé du texte 17">
            <a:extLst>
              <a:ext uri="{FF2B5EF4-FFF2-40B4-BE49-F238E27FC236}">
                <a16:creationId xmlns:a16="http://schemas.microsoft.com/office/drawing/2014/main" id="{393E7E58-5662-0E4F-97A5-FC6467BB2F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03492" y="2445636"/>
            <a:ext cx="3084157" cy="433019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pPr lvl="0"/>
            <a:r>
              <a:rPr lang="fr-FR" dirty="0"/>
              <a:t>Ajouter une vidéo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3788916-C993-D841-8AF9-C514AAB53A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06"/>
            <a:ext cx="7112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41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5 - Titre et Deux contenus +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11200" y="1436688"/>
            <a:ext cx="5181600" cy="429819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1794" y="1436688"/>
            <a:ext cx="5289006" cy="429819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4" name="Espace réservé du texte 17">
            <a:extLst>
              <a:ext uri="{FF2B5EF4-FFF2-40B4-BE49-F238E27FC236}">
                <a16:creationId xmlns:a16="http://schemas.microsoft.com/office/drawing/2014/main" id="{6AE216A2-49D6-C943-88A0-C7405D1A086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1200" y="1003669"/>
            <a:ext cx="10769600" cy="433019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pPr lvl="0"/>
            <a:r>
              <a:rPr lang="fr-FR" dirty="0"/>
              <a:t>Titre de la partie à écrire ici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B4B0C267-7B76-B34B-8968-8D519F3EA5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23" y="6414896"/>
            <a:ext cx="953941" cy="3502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7618FC3-38BB-A14C-A61C-BD4C85B56D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06"/>
            <a:ext cx="7112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33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6 - Deux contenus +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11200" y="1071564"/>
            <a:ext cx="5181600" cy="46633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1794" y="1071564"/>
            <a:ext cx="5289006" cy="46633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92E016F-FBA7-B442-BD15-DE644AD3EA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23" y="6414896"/>
            <a:ext cx="953941" cy="35027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395995B-1583-E941-AC52-2D1EC4B19C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06"/>
            <a:ext cx="7112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866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7- à reten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1200" y="1436914"/>
            <a:ext cx="10769600" cy="4297966"/>
          </a:xfrm>
        </p:spPr>
        <p:txBody>
          <a:bodyPr/>
          <a:lstStyle>
            <a:lvl1pPr marL="342900" indent="-342900" algn="l">
              <a:buFont typeface="Wingdings" pitchFamily="2" charset="2"/>
              <a:buChar char="ü"/>
              <a:defRPr>
                <a:solidFill>
                  <a:schemeClr val="tx2"/>
                </a:solidFill>
              </a:defRPr>
            </a:lvl1pPr>
            <a:lvl2pPr marL="457200" indent="0" algn="l"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2pPr>
            <a:lvl3pPr marL="914400" indent="0" algn="l"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3pPr>
            <a:lvl4pPr marL="1371600" indent="0" algn="l"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4pPr>
            <a:lvl5pPr marL="1828800" indent="0" algn="l"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5pPr>
          </a:lstStyle>
          <a:p>
            <a:endParaRPr lang="fr-FR" sz="2400" i="1" dirty="0">
              <a:solidFill>
                <a:schemeClr val="accent6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EC99AB85-3610-4464-B312-CA0125C9E8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23" y="6414896"/>
            <a:ext cx="953941" cy="350275"/>
          </a:xfrm>
          <a:prstGeom prst="rect">
            <a:avLst/>
          </a:prstGeom>
        </p:spPr>
      </p:pic>
      <p:sp>
        <p:nvSpPr>
          <p:cNvPr id="24" name="Espace réservé du texte 17">
            <a:extLst>
              <a:ext uri="{FF2B5EF4-FFF2-40B4-BE49-F238E27FC236}">
                <a16:creationId xmlns:a16="http://schemas.microsoft.com/office/drawing/2014/main" id="{5D4010AF-648E-2344-B400-F72993D033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8093" y="981467"/>
            <a:ext cx="10769600" cy="43301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C00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dirty="0">
                <a:solidFill>
                  <a:srgbClr val="C00000"/>
                </a:solidFill>
              </a:rPr>
              <a:t>À retenir !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0EB1B5E-9E67-D643-A232-014AC0C5DD4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06"/>
            <a:ext cx="7112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251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ro 1 - crédi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/>
          <p:cNvSpPr>
            <a:spLocks noGrp="1"/>
          </p:cNvSpPr>
          <p:nvPr>
            <p:ph type="body" sz="quarter" idx="13" hasCustomPrompt="1"/>
          </p:nvPr>
        </p:nvSpPr>
        <p:spPr>
          <a:xfrm>
            <a:off x="3080789" y="2718948"/>
            <a:ext cx="6178958" cy="556687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</a:lstStyle>
          <a:p>
            <a:pPr algn="ctr"/>
            <a:r>
              <a:rPr lang="fr-FR" sz="1800" dirty="0"/>
              <a:t>Prénom Nom de l’auteur - Etablissement</a:t>
            </a:r>
          </a:p>
        </p:txBody>
      </p:sp>
      <p:sp>
        <p:nvSpPr>
          <p:cNvPr id="27" name="Espace réservé pour une image  26">
            <a:extLst>
              <a:ext uri="{FF2B5EF4-FFF2-40B4-BE49-F238E27FC236}">
                <a16:creationId xmlns:a16="http://schemas.microsoft.com/office/drawing/2014/main" id="{21FD0DD2-5863-0742-AEC7-BDD41479DF8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20001" y="5898984"/>
            <a:ext cx="1884304" cy="95901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fr-FR" dirty="0"/>
              <a:t>Logo de votre établissement</a:t>
            </a:r>
            <a:br>
              <a:rPr lang="fr-FR" dirty="0"/>
            </a:br>
            <a:r>
              <a:rPr lang="fr-FR" dirty="0"/>
              <a:t>à placer ici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44FC75E-D7FE-4DC8-B3A3-54BB95AC5A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23" y="6414896"/>
            <a:ext cx="953941" cy="350275"/>
          </a:xfrm>
          <a:prstGeom prst="rect">
            <a:avLst/>
          </a:prstGeom>
        </p:spPr>
      </p:pic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6B21230-D678-9C41-BCEC-90C2665BBC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77270" y="785444"/>
            <a:ext cx="6178959" cy="1102756"/>
          </a:xfrm>
        </p:spPr>
        <p:txBody>
          <a:bodyPr/>
          <a:lstStyle>
            <a:lvl1pPr algn="ctr">
              <a:defRPr/>
            </a:lvl1pPr>
          </a:lstStyle>
          <a:p>
            <a:pPr algn="ctr"/>
            <a:r>
              <a:rPr lang="fr-FR" sz="2400" dirty="0">
                <a:solidFill>
                  <a:srgbClr val="FF0000"/>
                </a:solidFill>
              </a:rPr>
              <a:t>Diapo animée de fin de vidéo créée par l’équipe IEL à partir des renseignements ci-dessous :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2EF9F42-6985-BE47-92E2-3CB7A6F2F09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06"/>
            <a:ext cx="7112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94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6000"/>
    </mc:Choice>
    <mc:Fallback xmlns="">
      <p:transition advClick="0" advTm="6000"/>
    </mc:Fallback>
  </mc:AlternateContent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11200" y="365125"/>
            <a:ext cx="10769600" cy="57503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1200" y="1110344"/>
            <a:ext cx="10769600" cy="46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  <a:p>
            <a:pPr lvl="4"/>
            <a:endParaRPr lang="fr-FR" dirty="0"/>
          </a:p>
          <a:p>
            <a:pPr lvl="4"/>
            <a:endParaRPr lang="fr-FR" dirty="0"/>
          </a:p>
          <a:p>
            <a:pPr lvl="4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142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71" r:id="rId3"/>
    <p:sldLayoutId id="2147483669" r:id="rId4"/>
    <p:sldLayoutId id="2147483668" r:id="rId5"/>
    <p:sldLayoutId id="2147483652" r:id="rId6"/>
    <p:sldLayoutId id="2147483670" r:id="rId7"/>
    <p:sldLayoutId id="2147483672" r:id="rId8"/>
    <p:sldLayoutId id="214748366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1" i="0" kern="1200" cap="all" baseline="0">
          <a:solidFill>
            <a:schemeClr val="accent4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rgbClr val="C00000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F12F670-6F31-4B85-BE58-71060B83A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D6A770-5F81-4623-8969-69AF12280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753E29-B6BB-4135-BA40-532487311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5FBC8-A05F-4DF4-B024-ACAB140FFEC1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8DEC75-66B5-46DC-BB34-9D2E6B9C2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58FE9B-CF03-491D-85E2-57C92711E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21375-35B7-4362-8C2C-42FB2BB09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75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ybridgmp.iutenligne.net/course/view.php?id=120" TargetMode="External"/><Relationship Id="rId2" Type="http://schemas.openxmlformats.org/officeDocument/2006/relationships/hyperlink" Target="https://hybridgmp.iutenligne.net/course/view.php?id=139#section-5" TargetMode="Externa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catherine.augusto@iut-tlse3.fr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deotelling.fr/duree-optimale-video/" TargetMode="External"/><Relationship Id="rId2" Type="http://schemas.openxmlformats.org/officeDocument/2006/relationships/hyperlink" Target="https://www.videolan.org/vlc/index.fr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ofpower.lelivrescolaire.fr/les-videos-pedagogiques-et-les-apprentissages/#video%20memorisatio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mentcamarche.net/download/telecharger-113-audacity" TargetMode="External"/><Relationship Id="rId2" Type="http://schemas.openxmlformats.org/officeDocument/2006/relationships/hyperlink" Target="https://www.onenote.com/download?omkt=fr-FR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shotcut.org/" TargetMode="External"/><Relationship Id="rId4" Type="http://schemas.openxmlformats.org/officeDocument/2006/relationships/hyperlink" Target="https://www.openshot.org/fr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pixabay.com/fr/" TargetMode="External"/><Relationship Id="rId7" Type="http://schemas.openxmlformats.org/officeDocument/2006/relationships/hyperlink" Target="https://stock.adobe.com/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freeimages.com/fr" TargetMode="External"/><Relationship Id="rId5" Type="http://schemas.openxmlformats.org/officeDocument/2006/relationships/hyperlink" Target="https://unsplash.com/" TargetMode="External"/><Relationship Id="rId4" Type="http://schemas.openxmlformats.org/officeDocument/2006/relationships/hyperlink" Target="https://www.pexels.com/fr-fr/" TargetMode="Externa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7D7F67AD-60FF-9341-8BB7-CCB1230DE1A2}"/>
              </a:ext>
            </a:extLst>
          </p:cNvPr>
          <p:cNvSpPr txBox="1">
            <a:spLocks/>
          </p:cNvSpPr>
          <p:nvPr/>
        </p:nvSpPr>
        <p:spPr>
          <a:xfrm>
            <a:off x="2029421" y="420843"/>
            <a:ext cx="9451379" cy="4087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 cap="all" baseline="0"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Conseils techniques généraux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F853F4-D90E-764B-8A08-50A577B2B2BD}"/>
              </a:ext>
            </a:extLst>
          </p:cNvPr>
          <p:cNvSpPr txBox="1">
            <a:spLocks/>
          </p:cNvSpPr>
          <p:nvPr/>
        </p:nvSpPr>
        <p:spPr>
          <a:xfrm>
            <a:off x="2028825" y="138113"/>
            <a:ext cx="9451975" cy="2936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Création d’une capsule vidéo </a:t>
            </a:r>
            <a:endParaRPr lang="fr-FR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FFEE72C2-2AE9-EC4E-A980-A04629CAC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987" y="2369586"/>
            <a:ext cx="10250023" cy="949475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10000"/>
              </a:lnSpc>
            </a:pPr>
            <a:r>
              <a:rPr lang="fr-FR" sz="14400" b="1" dirty="0"/>
              <a:t>Ce template permet de créer une vidéo pour pouvoir ensuite faire l’encapsulation avec H5P </a:t>
            </a:r>
          </a:p>
          <a:p>
            <a:pPr algn="ctr">
              <a:lnSpc>
                <a:spcPct val="110000"/>
              </a:lnSpc>
            </a:pPr>
            <a:r>
              <a:rPr lang="fr-FR" sz="9600" dirty="0">
                <a:solidFill>
                  <a:srgbClr val="FF0000"/>
                </a:solidFill>
              </a:rPr>
              <a:t>Voir le tuto pour créer une vidéo à partir d’un PowerPoint : </a:t>
            </a:r>
            <a:r>
              <a:rPr lang="fr-FR" sz="9600" dirty="0">
                <a:hlinkClick r:id="rId2"/>
              </a:rPr>
              <a:t>lien</a:t>
            </a:r>
            <a:endParaRPr lang="fr-FR" sz="9600" dirty="0"/>
          </a:p>
          <a:p>
            <a:pPr algn="ctr">
              <a:lnSpc>
                <a:spcPct val="110000"/>
              </a:lnSpc>
            </a:pPr>
            <a:r>
              <a:rPr lang="fr-FR" sz="9600" dirty="0">
                <a:solidFill>
                  <a:srgbClr val="FF0000"/>
                </a:solidFill>
              </a:rPr>
              <a:t>Et la formation aux activités H5P : </a:t>
            </a:r>
            <a:r>
              <a:rPr lang="fr-FR" sz="9600" dirty="0">
                <a:solidFill>
                  <a:srgbClr val="0072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lien</a:t>
            </a:r>
            <a:endParaRPr lang="fr-FR" sz="9600" dirty="0"/>
          </a:p>
          <a:p>
            <a:pPr algn="just">
              <a:lnSpc>
                <a:spcPct val="110000"/>
              </a:lnSpc>
            </a:pPr>
            <a:endParaRPr lang="fr-FR" sz="9600" b="1" dirty="0"/>
          </a:p>
          <a:p>
            <a:pPr algn="just">
              <a:lnSpc>
                <a:spcPct val="110000"/>
              </a:lnSpc>
            </a:pPr>
            <a:endParaRPr lang="fr-FR" sz="2800" b="1" dirty="0"/>
          </a:p>
          <a:p>
            <a:pPr algn="just">
              <a:lnSpc>
                <a:spcPct val="150000"/>
              </a:lnSpc>
            </a:pPr>
            <a:endParaRPr lang="fr-FR" sz="2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34CF75-8345-F548-9462-D375F25FBEE8}"/>
              </a:ext>
            </a:extLst>
          </p:cNvPr>
          <p:cNvSpPr/>
          <p:nvPr/>
        </p:nvSpPr>
        <p:spPr>
          <a:xfrm>
            <a:off x="1803874" y="6206324"/>
            <a:ext cx="8584251" cy="46166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ource Sans Pro"/>
                <a:cs typeface="Source Sans Pro"/>
              </a:rPr>
              <a:t>Attention ! — Diapositive à supprimer —</a:t>
            </a:r>
          </a:p>
        </p:txBody>
      </p:sp>
    </p:spTree>
    <p:extLst>
      <p:ext uri="{BB962C8B-B14F-4D97-AF65-F5344CB8AC3E}">
        <p14:creationId xmlns:p14="http://schemas.microsoft.com/office/powerpoint/2010/main" val="1875276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CCA543-FD8E-9741-B828-421FEACE9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865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8EA632-8546-1F42-A70E-D3AA03EDE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4FCA50-1D12-8B4E-97E4-703F07FAD9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346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élément multimédia 1">
            <a:extLst>
              <a:ext uri="{FF2B5EF4-FFF2-40B4-BE49-F238E27FC236}">
                <a16:creationId xmlns:a16="http://schemas.microsoft.com/office/drawing/2014/main" id="{40E375B2-0676-EC44-A40B-F0F05CF0328D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/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10DF35-7241-0F4F-9B68-C420E33628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2759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59DD5AF-5A84-D841-BC80-C30ED5DB9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6B93DA-8A07-CC4C-91E1-A53F427E6E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6491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2D9B91B-F632-4298-852C-2D4D7176F2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3CBD2CB-012E-4F5D-9101-9BF1D5DE205D}"/>
              </a:ext>
            </a:extLst>
          </p:cNvPr>
          <p:cNvSpPr txBox="1"/>
          <p:nvPr/>
        </p:nvSpPr>
        <p:spPr>
          <a:xfrm>
            <a:off x="4200665" y="1899165"/>
            <a:ext cx="3790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srgbClr val="00285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Julien ROUGE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CC001E5-FFD0-4099-9538-AA0D003E43BB}"/>
              </a:ext>
            </a:extLst>
          </p:cNvPr>
          <p:cNvSpPr txBox="1"/>
          <p:nvPr/>
        </p:nvSpPr>
        <p:spPr>
          <a:xfrm>
            <a:off x="4670566" y="3313583"/>
            <a:ext cx="28508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00285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IUT - Toulouse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0844002-79FE-4620-8EB1-6A41945A0F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341" y="4634595"/>
            <a:ext cx="1847310" cy="64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680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2D9B91B-F632-4298-852C-2D4D7176F2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15B6559-4BE7-4FB7-875E-0299291D38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341" y="4634595"/>
            <a:ext cx="1847310" cy="64633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034CD40E-CBC8-4F58-A0C4-5878795B7D7E}"/>
              </a:ext>
            </a:extLst>
          </p:cNvPr>
          <p:cNvSpPr txBox="1"/>
          <p:nvPr/>
        </p:nvSpPr>
        <p:spPr>
          <a:xfrm>
            <a:off x="3053844" y="1872561"/>
            <a:ext cx="6084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0" normalizeH="0" baseline="0" noProof="0" dirty="0">
                <a:ln>
                  <a:noFill/>
                </a:ln>
                <a:solidFill>
                  <a:srgbClr val="0028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Prénom Nom de l’auteur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002855"/>
              </a:solidFill>
              <a:effectLst/>
              <a:uLnTx/>
              <a:uFillTx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7618938-10DC-48FD-AACA-D69DED9083DA}"/>
              </a:ext>
            </a:extLst>
          </p:cNvPr>
          <p:cNvSpPr txBox="1"/>
          <p:nvPr/>
        </p:nvSpPr>
        <p:spPr>
          <a:xfrm>
            <a:off x="3053844" y="3307326"/>
            <a:ext cx="60843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0" cap="none" spc="0" normalizeH="0" baseline="0" noProof="0" dirty="0">
                <a:ln>
                  <a:noFill/>
                </a:ln>
                <a:solidFill>
                  <a:srgbClr val="0028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Etablissement – Ville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37234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3720B9B-EB3A-463D-958F-C66EA54C821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72164" y="2207575"/>
            <a:ext cx="10847671" cy="244285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Lorsque vous avez fini et exporté votre vidéo </a:t>
            </a:r>
          </a:p>
          <a:p>
            <a:r>
              <a:rPr lang="fr-FR" dirty="0">
                <a:solidFill>
                  <a:schemeClr val="tx1"/>
                </a:solidFill>
              </a:rPr>
              <a:t>au format MP4 qualité Full HD 1080p, merci de l’envoyer à :</a:t>
            </a:r>
          </a:p>
          <a:p>
            <a:r>
              <a:rPr lang="fr-FR" dirty="0">
                <a:solidFill>
                  <a:srgbClr val="0072C1"/>
                </a:solidFill>
              </a:rPr>
              <a:t> </a:t>
            </a:r>
            <a:r>
              <a:rPr lang="fr-FR" dirty="0">
                <a:solidFill>
                  <a:srgbClr val="0072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catherine.augusto@iut-tlse3.fr</a:t>
            </a:r>
            <a:endParaRPr lang="fr-FR" dirty="0">
              <a:solidFill>
                <a:srgbClr val="0072C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Elle la déposera sur </a:t>
            </a:r>
            <a:r>
              <a:rPr lang="fr-FR" dirty="0" err="1">
                <a:solidFill>
                  <a:schemeClr val="tx1"/>
                </a:solidFill>
              </a:rPr>
              <a:t>Viméo</a:t>
            </a:r>
            <a:r>
              <a:rPr lang="fr-FR" dirty="0">
                <a:solidFill>
                  <a:schemeClr val="tx1"/>
                </a:solidFill>
              </a:rPr>
              <a:t> et vous communiquera son lien à insérer </a:t>
            </a:r>
          </a:p>
          <a:p>
            <a:r>
              <a:rPr lang="fr-FR" dirty="0">
                <a:solidFill>
                  <a:schemeClr val="tx1"/>
                </a:solidFill>
              </a:rPr>
              <a:t>dans Moodle et/ou dans vos activités H5P (Interactive Video ou autre).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9CE6C0D-D239-4038-8E59-CEE4E7D99D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4043" y="6200414"/>
            <a:ext cx="8583912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6000"/>
    </mc:Choice>
    <mc:Fallback xmlns="">
      <p:transition advClick="0" advTm="6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36A9BF52-DCC2-5243-A619-60533683D008}"/>
              </a:ext>
            </a:extLst>
          </p:cNvPr>
          <p:cNvSpPr txBox="1">
            <a:spLocks/>
          </p:cNvSpPr>
          <p:nvPr/>
        </p:nvSpPr>
        <p:spPr>
          <a:xfrm>
            <a:off x="2029421" y="420843"/>
            <a:ext cx="9451379" cy="4087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 cap="all" baseline="0"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Conseils techniques généraux</a:t>
            </a:r>
            <a:endParaRPr lang="fr-FR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DB56DAAE-D082-5A47-9CCD-BDF489230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2" y="973778"/>
            <a:ext cx="10769598" cy="50247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FR" sz="2200" dirty="0"/>
              <a:t>Il est possible de vérifier plusieurs critères avec le logiciel open source </a:t>
            </a:r>
            <a:r>
              <a:rPr lang="fr-FR" sz="2100" dirty="0">
                <a:solidFill>
                  <a:srgbClr val="0072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VLC</a:t>
            </a:r>
            <a:r>
              <a:rPr lang="fr-FR" sz="2200" dirty="0">
                <a:solidFill>
                  <a:srgbClr val="0070C0"/>
                </a:solidFill>
              </a:rPr>
              <a:t>.</a:t>
            </a:r>
            <a:endParaRPr lang="fr-FR" sz="2200" dirty="0"/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b="1" dirty="0"/>
              <a:t>Durée optimale</a:t>
            </a:r>
            <a:r>
              <a:rPr lang="fr-FR" sz="2200" dirty="0"/>
              <a:t> (attention demandée vs. message) : entre 3 et 7 min. Ne pas dépasser 10min. </a:t>
            </a:r>
            <a:r>
              <a:rPr lang="fr-FR" sz="2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Article 1</a:t>
            </a:r>
            <a:r>
              <a:rPr lang="fr-FR" sz="2200" dirty="0">
                <a:solidFill>
                  <a:srgbClr val="0070C0"/>
                </a:solidFill>
              </a:rPr>
              <a:t> , </a:t>
            </a:r>
            <a:r>
              <a:rPr lang="fr-FR" sz="22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Article 2</a:t>
            </a:r>
            <a:endParaRPr lang="fr-FR" sz="2200" dirty="0"/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b="1" dirty="0"/>
              <a:t>Format</a:t>
            </a:r>
            <a:r>
              <a:rPr lang="fr-FR" sz="2200" dirty="0"/>
              <a:t> : 16/9, si possible HD (1920*1080 pixels)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Nombre d’images par seconde : 30 </a:t>
            </a:r>
            <a:r>
              <a:rPr lang="fr-FR" sz="2200" dirty="0" err="1"/>
              <a:t>fps</a:t>
            </a:r>
            <a:r>
              <a:rPr lang="fr-FR" sz="2200" dirty="0"/>
              <a:t> si possible, au moins 25 </a:t>
            </a:r>
            <a:r>
              <a:rPr lang="fr-FR" sz="2200" dirty="0" err="1"/>
              <a:t>fps</a:t>
            </a:r>
            <a:r>
              <a:rPr lang="fr-FR" sz="2200" dirty="0"/>
              <a:t>.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Taille recommandée : moins de 10Mo par min au format HD</a:t>
            </a:r>
          </a:p>
          <a:p>
            <a:pPr lvl="1" algn="just">
              <a:lnSpc>
                <a:spcPct val="150000"/>
              </a:lnSpc>
            </a:pPr>
            <a:endParaRPr lang="fr-FR" sz="2200" dirty="0"/>
          </a:p>
          <a:p>
            <a:pPr algn="just">
              <a:lnSpc>
                <a:spcPct val="150000"/>
              </a:lnSpc>
            </a:pPr>
            <a:r>
              <a:rPr lang="fr-FR" sz="2200" dirty="0"/>
              <a:t>Powerpoint permet de s’enregistrer puis de sauvegarder la capsule (format mp4) avec une qualité audio et vidéo excellente.</a:t>
            </a: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8C42FDAD-D731-B04A-96BA-3CB9C1767709}"/>
              </a:ext>
            </a:extLst>
          </p:cNvPr>
          <p:cNvSpPr txBox="1">
            <a:spLocks/>
          </p:cNvSpPr>
          <p:nvPr/>
        </p:nvSpPr>
        <p:spPr>
          <a:xfrm>
            <a:off x="2028825" y="138113"/>
            <a:ext cx="9451975" cy="2936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Création d’une capsule vidéo </a:t>
            </a: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8A25B0-454D-F243-836F-E30028541DC7}"/>
              </a:ext>
            </a:extLst>
          </p:cNvPr>
          <p:cNvSpPr/>
          <p:nvPr/>
        </p:nvSpPr>
        <p:spPr>
          <a:xfrm>
            <a:off x="1803873" y="6396335"/>
            <a:ext cx="8584251" cy="46166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ource Sans Pro"/>
                <a:cs typeface="Source Sans Pro"/>
              </a:rPr>
              <a:t>Attention ! — Diapositive à supprimer —</a:t>
            </a:r>
          </a:p>
        </p:txBody>
      </p:sp>
    </p:spTree>
    <p:extLst>
      <p:ext uri="{BB962C8B-B14F-4D97-AF65-F5344CB8AC3E}">
        <p14:creationId xmlns:p14="http://schemas.microsoft.com/office/powerpoint/2010/main" val="1729301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AAA0CF15-195B-A64B-BD66-F15F988505F5}"/>
              </a:ext>
            </a:extLst>
          </p:cNvPr>
          <p:cNvSpPr txBox="1">
            <a:spLocks/>
          </p:cNvSpPr>
          <p:nvPr/>
        </p:nvSpPr>
        <p:spPr>
          <a:xfrm>
            <a:off x="2029421" y="420843"/>
            <a:ext cx="9451379" cy="4087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 cap="all" baseline="0"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conseils techniques pour construire sa présentation</a:t>
            </a: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62600107-B6E3-5C43-8734-7211ECCED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2" y="1029796"/>
            <a:ext cx="10769598" cy="5024775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Formaliser l’</a:t>
            </a:r>
            <a:r>
              <a:rPr lang="fr-FR" sz="2200" b="1" dirty="0"/>
              <a:t>objectif pédagogique</a:t>
            </a:r>
            <a:r>
              <a:rPr lang="fr-FR" sz="2200" dirty="0"/>
              <a:t> de votre capsule en une phrase simple, au début de la vidéo.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Limiter la </a:t>
            </a:r>
            <a:r>
              <a:rPr lang="fr-FR" sz="2200" b="1" dirty="0"/>
              <a:t>complexité spatiale</a:t>
            </a:r>
            <a:r>
              <a:rPr lang="fr-FR" sz="2200" dirty="0"/>
              <a:t> : 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Peu d’informations par diapositive (taille de police minimale : 16),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Peu de texte sur chaque diapositive, en mettant en avant les éléments importants,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Privilégier les fonds de diapositive unis, un nombre faible de couleurs, des animations simples.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Limiter la </a:t>
            </a:r>
            <a:r>
              <a:rPr lang="fr-FR" sz="2200" b="1" dirty="0"/>
              <a:t>complexité temporelle </a:t>
            </a:r>
            <a:r>
              <a:rPr lang="fr-FR" sz="2200" dirty="0"/>
              <a:t>: 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Utiliser les animations pour faire apparaître progressivement l’information,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Vérifier la continuité du message entre deux diapositives,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200" dirty="0"/>
              <a:t>Un conseil : 1 diapositive pour 1 min de discours.</a:t>
            </a:r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DCA1ACED-A1B1-6440-8E36-045E719D1CDB}"/>
              </a:ext>
            </a:extLst>
          </p:cNvPr>
          <p:cNvSpPr txBox="1">
            <a:spLocks/>
          </p:cNvSpPr>
          <p:nvPr/>
        </p:nvSpPr>
        <p:spPr>
          <a:xfrm>
            <a:off x="2028825" y="138113"/>
            <a:ext cx="9451975" cy="2936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Création d’une capsule vidéo </a:t>
            </a:r>
          </a:p>
          <a:p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223287-23D8-364D-BEF9-4357B12E3827}"/>
              </a:ext>
            </a:extLst>
          </p:cNvPr>
          <p:cNvSpPr/>
          <p:nvPr/>
        </p:nvSpPr>
        <p:spPr>
          <a:xfrm>
            <a:off x="1803874" y="6206324"/>
            <a:ext cx="8584251" cy="46166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ource Sans Pro"/>
                <a:cs typeface="Source Sans Pro"/>
              </a:rPr>
              <a:t>Attention ! — Diapositive à supprimer —</a:t>
            </a:r>
          </a:p>
        </p:txBody>
      </p:sp>
    </p:spTree>
    <p:extLst>
      <p:ext uri="{BB962C8B-B14F-4D97-AF65-F5344CB8AC3E}">
        <p14:creationId xmlns:p14="http://schemas.microsoft.com/office/powerpoint/2010/main" val="32959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93FD0D29-2841-D949-B0A7-0D70887C2E10}"/>
              </a:ext>
            </a:extLst>
          </p:cNvPr>
          <p:cNvSpPr txBox="1">
            <a:spLocks/>
          </p:cNvSpPr>
          <p:nvPr/>
        </p:nvSpPr>
        <p:spPr>
          <a:xfrm>
            <a:off x="2029421" y="420843"/>
            <a:ext cx="9451379" cy="4087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 cap="all" baseline="0"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conseils techniques pour enregistrer le discours </a:t>
            </a:r>
            <a:endParaRPr lang="fr-FR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C6BEA804-96B8-2A47-B266-1D6063589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2" y="1029796"/>
            <a:ext cx="10769598" cy="5024775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fr-FR" sz="1800" dirty="0"/>
              <a:t>A l’enregistrement sonore :</a:t>
            </a:r>
          </a:p>
          <a:p>
            <a:pPr marL="800100" lvl="1" indent="-34290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1800" dirty="0"/>
              <a:t>Vérifier le </a:t>
            </a:r>
            <a:r>
              <a:rPr lang="fr-FR" sz="1800" b="1" dirty="0"/>
              <a:t>volume du micro </a:t>
            </a:r>
            <a:r>
              <a:rPr lang="fr-FR" sz="1800" dirty="0"/>
              <a:t>(sans saturation), pour que la voix soit bien audible : 80% conseillé.</a:t>
            </a:r>
          </a:p>
          <a:p>
            <a:pPr marL="800100" lvl="1" indent="-34290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1800" dirty="0"/>
              <a:t>Limiter les </a:t>
            </a:r>
            <a:r>
              <a:rPr lang="fr-FR" sz="1800" b="1" dirty="0"/>
              <a:t>sources de bruits parasites </a:t>
            </a:r>
            <a:r>
              <a:rPr lang="fr-FR" sz="1800" dirty="0"/>
              <a:t>(ventilateur de l’ordinateur, bruit ambiant, qualité du micro).</a:t>
            </a:r>
          </a:p>
          <a:p>
            <a:pPr marL="800100" lvl="1" indent="-34290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1800" dirty="0"/>
              <a:t>Eviter les </a:t>
            </a:r>
            <a:r>
              <a:rPr lang="fr-FR" sz="1800" b="1" dirty="0"/>
              <a:t>blancs</a:t>
            </a:r>
            <a:r>
              <a:rPr lang="fr-FR" sz="1800" dirty="0"/>
              <a:t> (distance suffisante au micro, respiration normale, sans interjection ni hésitation).</a:t>
            </a:r>
          </a:p>
          <a:p>
            <a:pPr marL="800100" lvl="1" indent="-34290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1800" dirty="0"/>
              <a:t>Utiliser des </a:t>
            </a:r>
            <a:r>
              <a:rPr lang="fr-FR" sz="1800" b="1" dirty="0"/>
              <a:t>phrases simples</a:t>
            </a:r>
            <a:r>
              <a:rPr lang="fr-FR" sz="1800" dirty="0"/>
              <a:t>, toujours pertinentes : rédiger votre discours.</a:t>
            </a:r>
          </a:p>
          <a:p>
            <a:pPr marL="800100" lvl="1" indent="-34290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1800" dirty="0"/>
              <a:t>Adopter un </a:t>
            </a:r>
            <a:r>
              <a:rPr lang="fr-FR" sz="1800" b="1" dirty="0"/>
              <a:t>débit de parole lent </a:t>
            </a:r>
            <a:r>
              <a:rPr lang="fr-FR" sz="1800" dirty="0"/>
              <a:t>(160 mots/minute), avec des pauses régulières.</a:t>
            </a:r>
          </a:p>
          <a:p>
            <a:pPr>
              <a:lnSpc>
                <a:spcPct val="170000"/>
              </a:lnSpc>
            </a:pPr>
            <a:endParaRPr lang="fr-FR" sz="1800" dirty="0"/>
          </a:p>
          <a:p>
            <a:pPr>
              <a:lnSpc>
                <a:spcPct val="170000"/>
              </a:lnSpc>
            </a:pPr>
            <a:r>
              <a:rPr lang="fr-FR" sz="1800" dirty="0"/>
              <a:t>Il est aussi possible d’enregistrer indépendamment sa voix avec un logiciel gratuit (</a:t>
            </a:r>
            <a:r>
              <a:rPr lang="fr-FR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OneNote</a:t>
            </a:r>
            <a:r>
              <a:rPr lang="fr-FR" sz="1800" dirty="0"/>
              <a:t>, </a:t>
            </a:r>
            <a:r>
              <a:rPr lang="fr-FR" sz="18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Audacity</a:t>
            </a:r>
            <a:r>
              <a:rPr lang="fr-FR" sz="1800" dirty="0"/>
              <a:t>), puis d’assembler l’audio et la vidéo avec un logiciel de montage vidéo gratuit (</a:t>
            </a:r>
            <a:r>
              <a:rPr lang="fr-FR" sz="1800" dirty="0" err="1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OpenShot</a:t>
            </a:r>
            <a:r>
              <a:rPr lang="fr-FR" sz="1800" dirty="0"/>
              <a:t>, </a:t>
            </a:r>
            <a:r>
              <a:rPr lang="fr-FR" sz="1800" dirty="0" err="1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Shotcut</a:t>
            </a:r>
            <a:r>
              <a:rPr lang="fr-FR" sz="1800" dirty="0"/>
              <a:t> (Mac et Windows)).</a:t>
            </a:r>
            <a:endParaRPr lang="fr-FR" sz="1800" dirty="0">
              <a:solidFill>
                <a:srgbClr val="0070C0"/>
              </a:solidFill>
            </a:endParaRPr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9BA4779D-B012-9B43-99C8-978E78099D1F}"/>
              </a:ext>
            </a:extLst>
          </p:cNvPr>
          <p:cNvSpPr txBox="1">
            <a:spLocks/>
          </p:cNvSpPr>
          <p:nvPr/>
        </p:nvSpPr>
        <p:spPr>
          <a:xfrm>
            <a:off x="2028825" y="138113"/>
            <a:ext cx="9451975" cy="2936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Création d’une capsule vidéo </a:t>
            </a:r>
          </a:p>
          <a:p>
            <a:endParaRPr lang="fr-FR"/>
          </a:p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8D08FE-9CD0-CB43-B17A-3C4F0B92AFFD}"/>
              </a:ext>
            </a:extLst>
          </p:cNvPr>
          <p:cNvSpPr/>
          <p:nvPr/>
        </p:nvSpPr>
        <p:spPr>
          <a:xfrm>
            <a:off x="1803874" y="6206324"/>
            <a:ext cx="8584251" cy="46166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ource Sans Pro"/>
                <a:cs typeface="Source Sans Pro"/>
              </a:rPr>
              <a:t>Attention ! — Diapositive à supprimer —</a:t>
            </a:r>
          </a:p>
        </p:txBody>
      </p:sp>
    </p:spTree>
    <p:extLst>
      <p:ext uri="{BB962C8B-B14F-4D97-AF65-F5344CB8AC3E}">
        <p14:creationId xmlns:p14="http://schemas.microsoft.com/office/powerpoint/2010/main" val="1086812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16F1CEB-0F52-2B45-878E-3D2015B07F2E}"/>
              </a:ext>
            </a:extLst>
          </p:cNvPr>
          <p:cNvSpPr txBox="1">
            <a:spLocks/>
          </p:cNvSpPr>
          <p:nvPr/>
        </p:nvSpPr>
        <p:spPr>
          <a:xfrm>
            <a:off x="2029421" y="420843"/>
            <a:ext cx="9451379" cy="4087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 cap="all" baseline="0"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Concevoir une capsule VIDÉO</a:t>
            </a: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09FBED4-669B-314E-9126-CA354F390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2" y="845371"/>
            <a:ext cx="10769598" cy="1695698"/>
          </a:xfrm>
        </p:spPr>
        <p:txBody>
          <a:bodyPr>
            <a:normAutofit fontScale="92500" lnSpcReduction="20000"/>
          </a:bodyPr>
          <a:lstStyle/>
          <a:p>
            <a:r>
              <a:rPr lang="fr-FR" sz="2600" dirty="0">
                <a:solidFill>
                  <a:srgbClr val="FF0000"/>
                </a:solidFill>
              </a:rPr>
              <a:t>Réutilisation des images</a:t>
            </a:r>
          </a:p>
          <a:p>
            <a:r>
              <a:rPr lang="fr-FR" sz="2200" b="1" dirty="0"/>
              <a:t>Attention aux droits à l’image ! </a:t>
            </a:r>
            <a:r>
              <a:rPr lang="fr-FR" sz="2200" dirty="0"/>
              <a:t>Choisir des images gratuites et libres de droits, en utilisant ce type de sites :  </a:t>
            </a:r>
            <a:r>
              <a:rPr lang="fr-FR" sz="2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Site 1</a:t>
            </a:r>
            <a:r>
              <a:rPr lang="fr-FR" sz="2200" dirty="0">
                <a:solidFill>
                  <a:srgbClr val="0070C0"/>
                </a:solidFill>
              </a:rPr>
              <a:t>, </a:t>
            </a:r>
            <a:r>
              <a:rPr lang="fr-FR" sz="22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Site 2</a:t>
            </a:r>
            <a:r>
              <a:rPr lang="fr-FR" sz="2200" dirty="0">
                <a:solidFill>
                  <a:srgbClr val="0070C0"/>
                </a:solidFill>
              </a:rPr>
              <a:t>, </a:t>
            </a:r>
            <a:r>
              <a:rPr lang="fr-FR" sz="22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Site 3</a:t>
            </a:r>
            <a:r>
              <a:rPr lang="fr-FR" sz="2200" dirty="0">
                <a:solidFill>
                  <a:srgbClr val="0070C0"/>
                </a:solidFill>
              </a:rPr>
              <a:t>, </a:t>
            </a:r>
            <a:r>
              <a:rPr lang="fr-FR" sz="2200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Site 4</a:t>
            </a:r>
            <a:r>
              <a:rPr lang="fr-FR" sz="2200" dirty="0">
                <a:solidFill>
                  <a:srgbClr val="0070C0"/>
                </a:solidFill>
              </a:rPr>
              <a:t>, </a:t>
            </a:r>
            <a:r>
              <a:rPr lang="fr-FR" sz="2200" dirty="0">
                <a:solidFill>
                  <a:srgbClr val="0070C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Site 5</a:t>
            </a:r>
            <a:r>
              <a:rPr lang="fr-FR" sz="2200" dirty="0"/>
              <a:t>…</a:t>
            </a:r>
          </a:p>
          <a:p>
            <a:endParaRPr lang="fr-FR" sz="2200" dirty="0"/>
          </a:p>
          <a:p>
            <a:r>
              <a:rPr lang="fr-FR" sz="2600" dirty="0">
                <a:solidFill>
                  <a:srgbClr val="FF0000"/>
                </a:solidFill>
              </a:rPr>
              <a:t>Respect des droits d’auteur</a:t>
            </a:r>
          </a:p>
          <a:p>
            <a:pPr marL="342900" indent="-342900">
              <a:buFont typeface="Wingdings" pitchFamily="2" charset="2"/>
              <a:buChar char="ü"/>
            </a:pPr>
            <a:endParaRPr lang="fr-FR" sz="2200" dirty="0"/>
          </a:p>
          <a:p>
            <a:pPr marL="342900" indent="-342900">
              <a:buFont typeface="Wingdings" pitchFamily="2" charset="2"/>
              <a:buChar char="ü"/>
            </a:pPr>
            <a:endParaRPr lang="fr-FR" dirty="0"/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6E8D1219-6FDE-EB41-A861-35A856064211}"/>
              </a:ext>
            </a:extLst>
          </p:cNvPr>
          <p:cNvSpPr txBox="1">
            <a:spLocks/>
          </p:cNvSpPr>
          <p:nvPr/>
        </p:nvSpPr>
        <p:spPr>
          <a:xfrm>
            <a:off x="2028825" y="138113"/>
            <a:ext cx="9451975" cy="2936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Instruction</a:t>
            </a:r>
          </a:p>
          <a:p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9EE96B13-5992-4E74-AF91-13A57ED188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1543" y="6397070"/>
            <a:ext cx="9437426" cy="463336"/>
          </a:xfrm>
          <a:prstGeom prst="rect">
            <a:avLst/>
          </a:prstGeom>
        </p:spPr>
      </p:pic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EF255733-9AD0-432F-8E20-EB962CA36DFB}"/>
              </a:ext>
            </a:extLst>
          </p:cNvPr>
          <p:cNvSpPr txBox="1">
            <a:spLocks/>
          </p:cNvSpPr>
          <p:nvPr/>
        </p:nvSpPr>
        <p:spPr>
          <a:xfrm>
            <a:off x="711202" y="2155830"/>
            <a:ext cx="10769598" cy="385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Pour les ressources labellisées « Hybrid’GMP » et « Punchy », nous utiliserons cette licence :</a:t>
            </a:r>
          </a:p>
          <a:p>
            <a:endParaRPr lang="fr-F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fr-FR" sz="2000" dirty="0">
              <a:latin typeface="+mj-lt"/>
            </a:endParaRPr>
          </a:p>
          <a:p>
            <a:endParaRPr lang="fr-FR" dirty="0"/>
          </a:p>
          <a:p>
            <a:r>
              <a:rPr lang="fr-FR" sz="2200" b="1" dirty="0">
                <a:solidFill>
                  <a:srgbClr val="464646"/>
                </a:solidFill>
              </a:rPr>
              <a:t>Attribution - Pas d’Utilisation Commerciale - Partage dans les Mêmes Conditions</a:t>
            </a:r>
          </a:p>
          <a:p>
            <a:r>
              <a:rPr lang="fr-FR" sz="2000" dirty="0"/>
              <a:t>Cette licence permet à d'autres de remixer, d'adapter et de s'appuyer sur votre travail à des fins non commerciales, tant qu'ils vous créditent et autorisent leurs nouvelles créations sous les mêmes conditions.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28989BE-C8AC-4C8A-AB44-80B993A17FE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610" y="3202401"/>
            <a:ext cx="2047292" cy="71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835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ADEDCF4-A203-EB46-B74A-084F4355D24C}"/>
              </a:ext>
            </a:extLst>
          </p:cNvPr>
          <p:cNvSpPr txBox="1">
            <a:spLocks/>
          </p:cNvSpPr>
          <p:nvPr/>
        </p:nvSpPr>
        <p:spPr>
          <a:xfrm>
            <a:off x="2029421" y="420843"/>
            <a:ext cx="9451379" cy="4087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 cap="all" baseline="0"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Enregistrement du modèle PowerPoint</a:t>
            </a: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C6E61BB8-944F-7548-B07D-288E70576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2" y="1029796"/>
            <a:ext cx="10769598" cy="473121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fr-FR" sz="2000" dirty="0">
                <a:solidFill>
                  <a:srgbClr val="FF0000"/>
                </a:solidFill>
              </a:rPr>
              <a:t>1.  Vérifier que les diapositives s’affichent au format 16/9 </a:t>
            </a:r>
            <a:r>
              <a:rPr lang="fr-F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(thèmes/ taille de la diapositive/ Grand écran (16:9),</a:t>
            </a:r>
          </a:p>
          <a:p>
            <a:endParaRPr lang="fr-F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2000" dirty="0">
                <a:solidFill>
                  <a:srgbClr val="FF0000"/>
                </a:solidFill>
              </a:rPr>
              <a:t>2.  Enregistrer le document en tant que modèle PowerPoint (.</a:t>
            </a:r>
            <a:r>
              <a:rPr lang="fr-FR" sz="2000" dirty="0" err="1">
                <a:solidFill>
                  <a:srgbClr val="FF0000"/>
                </a:solidFill>
              </a:rPr>
              <a:t>potx</a:t>
            </a:r>
            <a:r>
              <a:rPr lang="fr-FR" sz="2000" dirty="0">
                <a:solidFill>
                  <a:srgbClr val="FF0000"/>
                </a:solidFill>
              </a:rPr>
              <a:t>) :</a:t>
            </a:r>
          </a:p>
          <a:p>
            <a:r>
              <a:rPr lang="fr-F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Sous l’onglet Fichier, cliquer sur Enregistrer sous.</a:t>
            </a:r>
          </a:p>
          <a:p>
            <a:r>
              <a:rPr lang="fr-F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Sous Enregistrer, cliquer sur Parcourir.</a:t>
            </a:r>
          </a:p>
          <a:p>
            <a:endParaRPr lang="fr-F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Dans la boîte de dialogue Enregistrer sous, dans la zone Nom de fichier, taper un nom de fichier pour votre modèle.</a:t>
            </a:r>
          </a:p>
          <a:p>
            <a:r>
              <a:rPr lang="fr-F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Dans la liste Type de fichier, sélectionner Modèle PowerPoint, puis Enregistrer.</a:t>
            </a:r>
          </a:p>
          <a:p>
            <a:r>
              <a:rPr lang="fr-F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Sous l’onglet Fichier, cliquer sur Enregistrer comme modèle.</a:t>
            </a:r>
          </a:p>
          <a:p>
            <a:r>
              <a:rPr lang="fr-F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Dans la zone Enregistrez sous, taper un nom de fichier, puis cliquer sur Enregistrer.</a:t>
            </a:r>
          </a:p>
          <a:p>
            <a:endParaRPr lang="fr-FR" sz="2000" dirty="0">
              <a:latin typeface="+mj-lt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66F484C8-1E15-D54E-AA83-70E59BE78F3E}"/>
              </a:ext>
            </a:extLst>
          </p:cNvPr>
          <p:cNvSpPr txBox="1">
            <a:spLocks/>
          </p:cNvSpPr>
          <p:nvPr/>
        </p:nvSpPr>
        <p:spPr>
          <a:xfrm>
            <a:off x="2028825" y="138113"/>
            <a:ext cx="9451975" cy="2936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Instruction</a:t>
            </a:r>
          </a:p>
          <a:p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96F396-7153-EC48-B1CE-E61029EC353F}"/>
              </a:ext>
            </a:extLst>
          </p:cNvPr>
          <p:cNvSpPr/>
          <p:nvPr/>
        </p:nvSpPr>
        <p:spPr>
          <a:xfrm>
            <a:off x="1803874" y="5915184"/>
            <a:ext cx="8584251" cy="46166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ource Sans Pro"/>
                <a:cs typeface="Source Sans Pro"/>
              </a:rPr>
              <a:t>Attention ! — Diapositive à supprimer —</a:t>
            </a:r>
          </a:p>
        </p:txBody>
      </p:sp>
    </p:spTree>
    <p:extLst>
      <p:ext uri="{BB962C8B-B14F-4D97-AF65-F5344CB8AC3E}">
        <p14:creationId xmlns:p14="http://schemas.microsoft.com/office/powerpoint/2010/main" val="102212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C67B42B-579B-48A3-8AD1-1E6B3C9FCB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93B86B5-5799-4934-90B4-690D044F12D5}"/>
              </a:ext>
            </a:extLst>
          </p:cNvPr>
          <p:cNvSpPr txBox="1"/>
          <p:nvPr/>
        </p:nvSpPr>
        <p:spPr>
          <a:xfrm>
            <a:off x="3331828" y="2021747"/>
            <a:ext cx="55283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00285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SCIENCES DES MATERIAUX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4B3F5CD-2BE7-4FD3-8FF2-EF0341BF56D8}"/>
              </a:ext>
            </a:extLst>
          </p:cNvPr>
          <p:cNvSpPr txBox="1"/>
          <p:nvPr/>
        </p:nvSpPr>
        <p:spPr>
          <a:xfrm>
            <a:off x="1284913" y="3152001"/>
            <a:ext cx="96221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1200" cap="none" spc="0" normalizeH="0" baseline="0" noProof="0" dirty="0">
                <a:ln>
                  <a:noFill/>
                </a:ln>
                <a:solidFill>
                  <a:srgbClr val="00285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Fonctions, Contraintes, Objectifs et Variables libres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80EF03D-1308-41E2-96E7-20019E4370DF}"/>
              </a:ext>
            </a:extLst>
          </p:cNvPr>
          <p:cNvSpPr txBox="1"/>
          <p:nvPr/>
        </p:nvSpPr>
        <p:spPr>
          <a:xfrm>
            <a:off x="1150689" y="3951215"/>
            <a:ext cx="98906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1" u="none" strike="noStrike" kern="1200" cap="none" spc="0" normalizeH="0" baseline="0" noProof="0" dirty="0">
                <a:ln>
                  <a:noFill/>
                </a:ln>
                <a:solidFill>
                  <a:srgbClr val="00285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Connaître la méthode de traduction d'un cahier des charges en termes de Fonctions, Contraintes, Objectifs, Variables libres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9642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2D9B91B-F632-4298-852C-2D4D7176F2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EAA3DB22-AAB3-496F-A88B-829AAE0615CB}"/>
              </a:ext>
            </a:extLst>
          </p:cNvPr>
          <p:cNvSpPr txBox="1">
            <a:spLocks/>
          </p:cNvSpPr>
          <p:nvPr/>
        </p:nvSpPr>
        <p:spPr>
          <a:xfrm>
            <a:off x="0" y="3232020"/>
            <a:ext cx="12191999" cy="66357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>
                <a:solidFill>
                  <a:schemeClr val="accent6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0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de la capsule vidéo à renseigner</a:t>
            </a:r>
          </a:p>
        </p:txBody>
      </p:sp>
      <p:sp>
        <p:nvSpPr>
          <p:cNvPr id="5" name="Espace réservé du texte 23">
            <a:extLst>
              <a:ext uri="{FF2B5EF4-FFF2-40B4-BE49-F238E27FC236}">
                <a16:creationId xmlns:a16="http://schemas.microsoft.com/office/drawing/2014/main" id="{623B1D26-157C-4FAF-B4BF-8BC5E2962767}"/>
              </a:ext>
            </a:extLst>
          </p:cNvPr>
          <p:cNvSpPr txBox="1">
            <a:spLocks/>
          </p:cNvSpPr>
          <p:nvPr/>
        </p:nvSpPr>
        <p:spPr>
          <a:xfrm>
            <a:off x="-1" y="4275980"/>
            <a:ext cx="12192000" cy="6937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i="1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d’acquis d’apprentissage à renseigner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0B375B6-B5E2-425D-9EFA-940AE7F08D0D}"/>
              </a:ext>
            </a:extLst>
          </p:cNvPr>
          <p:cNvSpPr txBox="1">
            <a:spLocks/>
          </p:cNvSpPr>
          <p:nvPr/>
        </p:nvSpPr>
        <p:spPr>
          <a:xfrm>
            <a:off x="-170476" y="2043899"/>
            <a:ext cx="12192000" cy="40065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0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DISCIPLINE à renseigner</a:t>
            </a:r>
          </a:p>
        </p:txBody>
      </p:sp>
    </p:spTree>
    <p:extLst>
      <p:ext uri="{BB962C8B-B14F-4D97-AF65-F5344CB8AC3E}">
        <p14:creationId xmlns:p14="http://schemas.microsoft.com/office/powerpoint/2010/main" val="3583240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AE2948B-5AFD-024C-A555-3A4322CCA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CA76B9-47C8-4F4B-8E05-464C80F3D4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13193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ersonnalisé 1">
      <a:majorFont>
        <a:latin typeface="Arial Narrow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_structure_noyaux" id="{F4D14DB3-0E8E-6248-8CC1-C66AD701D63D}" vid="{DF7A344E-F744-844F-BB23-DA916AB35589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C255DC0D1AE44F9DF6415109358786" ma:contentTypeVersion="5" ma:contentTypeDescription="Crée un document." ma:contentTypeScope="" ma:versionID="54764b2d5804f0c19cfd2cf318f3bb1e">
  <xsd:schema xmlns:xsd="http://www.w3.org/2001/XMLSchema" xmlns:xs="http://www.w3.org/2001/XMLSchema" xmlns:p="http://schemas.microsoft.com/office/2006/metadata/properties" xmlns:ns2="fe2bcc61-73e2-45b3-9b54-e5482c7463c9" xmlns:ns3="2e2b1305-bb18-4879-a8db-41a80cf5c984" targetNamespace="http://schemas.microsoft.com/office/2006/metadata/properties" ma:root="true" ma:fieldsID="bc50e19ceef1b54dbbfa5a64fe9a7a25" ns2:_="" ns3:_="">
    <xsd:import namespace="fe2bcc61-73e2-45b3-9b54-e5482c7463c9"/>
    <xsd:import namespace="2e2b1305-bb18-4879-a8db-41a80cf5c9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2bcc61-73e2-45b3-9b54-e5482c7463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b1305-bb18-4879-a8db-41a80cf5c98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39631A-D99D-4CA1-AED7-DDA5EE8FBA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BC636D-560D-4F57-8B2D-FCA04CC85AF9}">
  <ds:schemaRefs>
    <ds:schemaRef ds:uri="2e2b1305-bb18-4879-a8db-41a80cf5c984"/>
    <ds:schemaRef ds:uri="http://schemas.microsoft.com/office/2006/documentManagement/types"/>
    <ds:schemaRef ds:uri="http://purl.org/dc/terms/"/>
    <ds:schemaRef ds:uri="fe2bcc61-73e2-45b3-9b54-e5482c7463c9"/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F27D5C3-30EB-47E1-8E87-8840D31AC5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2bcc61-73e2-45b3-9b54-e5482c7463c9"/>
    <ds:schemaRef ds:uri="2e2b1305-bb18-4879-a8db-41a80cf5c9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{93F3804A-3F8C-AB4B-BBA4-7A251BAF49D2}tf16401369</Template>
  <TotalTime>15926</TotalTime>
  <Words>1058</Words>
  <Application>Microsoft Office PowerPoint</Application>
  <PresentationFormat>Grand écran</PresentationFormat>
  <Paragraphs>112</Paragraphs>
  <Slides>16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5" baseType="lpstr">
      <vt:lpstr>Arial</vt:lpstr>
      <vt:lpstr>Arial Narrow</vt:lpstr>
      <vt:lpstr>Arial-Bold</vt:lpstr>
      <vt:lpstr>Calibri</vt:lpstr>
      <vt:lpstr>Calibri Light</vt:lpstr>
      <vt:lpstr>Source Sans Pro</vt:lpstr>
      <vt:lpstr>Wingdings</vt:lpstr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Enregistrement du modèle PowerPoint</dc:title>
  <dc:creator>Marie PHILIPPOT</dc:creator>
  <cp:lastModifiedBy>catherine augusto</cp:lastModifiedBy>
  <cp:revision>139</cp:revision>
  <dcterms:created xsi:type="dcterms:W3CDTF">2020-05-29T10:13:13Z</dcterms:created>
  <dcterms:modified xsi:type="dcterms:W3CDTF">2023-01-09T11:36:28Z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0x01010082C255DC0D1AE44F9DF6415109358786</vt:lpwstr>
  </property>
</Properties>
</file>